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287" r:id="rId2"/>
    <p:sldId id="457" r:id="rId3"/>
    <p:sldId id="458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536" r:id="rId12"/>
    <p:sldId id="466" r:id="rId13"/>
    <p:sldId id="467" r:id="rId14"/>
    <p:sldId id="468" r:id="rId15"/>
    <p:sldId id="469" r:id="rId16"/>
    <p:sldId id="470" r:id="rId17"/>
    <p:sldId id="471" r:id="rId18"/>
    <p:sldId id="472" r:id="rId19"/>
    <p:sldId id="537" r:id="rId20"/>
    <p:sldId id="473" r:id="rId21"/>
    <p:sldId id="474" r:id="rId22"/>
    <p:sldId id="475" r:id="rId23"/>
    <p:sldId id="476" r:id="rId24"/>
    <p:sldId id="477" r:id="rId25"/>
    <p:sldId id="478" r:id="rId26"/>
    <p:sldId id="480" r:id="rId27"/>
    <p:sldId id="479" r:id="rId28"/>
    <p:sldId id="481" r:id="rId29"/>
    <p:sldId id="483" r:id="rId30"/>
    <p:sldId id="482" r:id="rId31"/>
    <p:sldId id="484" r:id="rId32"/>
    <p:sldId id="485" r:id="rId33"/>
    <p:sldId id="486" r:id="rId34"/>
    <p:sldId id="487" r:id="rId35"/>
    <p:sldId id="488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496" r:id="rId44"/>
    <p:sldId id="497" r:id="rId45"/>
    <p:sldId id="498" r:id="rId46"/>
    <p:sldId id="499" r:id="rId47"/>
    <p:sldId id="500" r:id="rId48"/>
    <p:sldId id="501" r:id="rId49"/>
    <p:sldId id="502" r:id="rId50"/>
    <p:sldId id="503" r:id="rId51"/>
    <p:sldId id="504" r:id="rId52"/>
    <p:sldId id="505" r:id="rId53"/>
    <p:sldId id="506" r:id="rId54"/>
    <p:sldId id="507" r:id="rId55"/>
    <p:sldId id="508" r:id="rId56"/>
    <p:sldId id="509" r:id="rId57"/>
    <p:sldId id="510" r:id="rId58"/>
    <p:sldId id="511" r:id="rId59"/>
    <p:sldId id="512" r:id="rId60"/>
    <p:sldId id="513" r:id="rId61"/>
    <p:sldId id="514" r:id="rId62"/>
    <p:sldId id="515" r:id="rId63"/>
    <p:sldId id="516" r:id="rId64"/>
    <p:sldId id="517" r:id="rId65"/>
    <p:sldId id="518" r:id="rId66"/>
    <p:sldId id="519" r:id="rId67"/>
    <p:sldId id="520" r:id="rId68"/>
    <p:sldId id="521" r:id="rId69"/>
    <p:sldId id="522" r:id="rId70"/>
    <p:sldId id="523" r:id="rId71"/>
    <p:sldId id="524" r:id="rId72"/>
    <p:sldId id="525" r:id="rId73"/>
    <p:sldId id="526" r:id="rId74"/>
    <p:sldId id="527" r:id="rId75"/>
    <p:sldId id="528" r:id="rId76"/>
    <p:sldId id="529" r:id="rId77"/>
    <p:sldId id="535" r:id="rId78"/>
    <p:sldId id="530" r:id="rId79"/>
    <p:sldId id="531" r:id="rId80"/>
    <p:sldId id="532" r:id="rId81"/>
    <p:sldId id="533" r:id="rId82"/>
    <p:sldId id="534" r:id="rId8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6" autoAdjust="0"/>
    <p:restoredTop sz="94660"/>
  </p:normalViewPr>
  <p:slideViewPr>
    <p:cSldViewPr>
      <p:cViewPr varScale="1">
        <p:scale>
          <a:sx n="95" d="100"/>
          <a:sy n="95" d="100"/>
        </p:scale>
        <p:origin x="3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FEEFF-E375-4050-B640-9D55007C4A3B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C71A0-3DD6-4378-8D72-59C5645BA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C71A0-3DD6-4378-8D72-59C5645BAC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7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6/29/2020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6/29/2020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457201"/>
            <a:ext cx="5562600" cy="4137423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4686302"/>
            <a:ext cx="2209800" cy="273844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6/29/2020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4" y="4686156"/>
            <a:ext cx="5573483" cy="273844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6/29/2020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6/29/2020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6/29/2020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04788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6/29/2020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6/29/2020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6/29/2020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04788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6/29/2020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314450"/>
            <a:ext cx="1600200" cy="325755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6/29/2020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6/29/2020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8 </a:t>
            </a:r>
            <a:r>
              <a:rPr lang="ko-KR" altLang="en-US" dirty="0" err="1">
                <a:latin typeface="HY강B" panose="02030600000101010101" pitchFamily="18" charset="-127"/>
                <a:ea typeface="HY강B" panose="02030600000101010101" pitchFamily="18" charset="-127"/>
              </a:rPr>
              <a:t>온디바이스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AI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8981" y="1089942"/>
            <a:ext cx="8175635" cy="1975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dirty="0" err="1">
                <a:solidFill>
                  <a:srgbClr val="FFFF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AIoT</a:t>
            </a:r>
            <a:r>
              <a:rPr lang="en-US" altLang="ko-KR" sz="3600" dirty="0">
                <a:solidFill>
                  <a:srgbClr val="FFFF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3600" dirty="0" err="1">
                <a:solidFill>
                  <a:srgbClr val="FFFF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SerBot</a:t>
            </a:r>
            <a:r>
              <a:rPr lang="ko-KR" altLang="en-US" sz="3600" dirty="0">
                <a:solidFill>
                  <a:srgbClr val="FFFF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으로 배우는</a:t>
            </a:r>
            <a:endParaRPr lang="en-US" altLang="ko-KR" sz="3600" dirty="0">
              <a:solidFill>
                <a:srgbClr val="FFFF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5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온디바이스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482007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사진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카메라의 이미지를 읽어와 인식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라이브러리의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객체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E9F7C87-9C01-4F42-AB46-B00E8CE5B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605670"/>
              </p:ext>
            </p:extLst>
          </p:nvPr>
        </p:nvGraphicFramePr>
        <p:xfrm>
          <a:off x="1043608" y="2283718"/>
          <a:ext cx="5201922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	cam = Camera()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95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사진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63987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객체에서 카메라의 장면을 읽어오고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cvtColor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()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메소드로 흑백으로 변환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resize()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50x50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사이즈로 축소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 이미지를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메소드에 입력하고 결과 확인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E9F7C87-9C01-4F42-AB46-B00E8CE5B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05437"/>
              </p:ext>
            </p:extLst>
          </p:nvPr>
        </p:nvGraphicFramePr>
        <p:xfrm>
          <a:off x="1043608" y="2787774"/>
          <a:ext cx="5201922" cy="910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	frame =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cam.value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	frame = cv2.cvtColor(frame, cv2.COLOR_BGR2GRAY)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	frame = cv2.resize(frame, (50, 50), interpolation=cv2.INTER_AREA)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frame.reshape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(50,50,1)])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25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사진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코드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D4E362-48F6-4A2A-84EA-45FE99B75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11902"/>
              </p:ext>
            </p:extLst>
          </p:nvPr>
        </p:nvGraphicFramePr>
        <p:xfrm>
          <a:off x="49350" y="1742809"/>
          <a:ext cx="4464496" cy="2867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 from pop import AI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 import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as np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 import cv2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=[]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=[]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 for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 range(33):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=cv2.imread('./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/'+str(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)+'.jpg')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=cv2.cvtColor(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cv2.COLOR_BGR2GRAY)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=cv2.resize(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(50,50), interpolation=cv2.INTER_AREA)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X_data.append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img.reshape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(50,50,1).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astype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     y=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np.loadtxt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('./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/'+str(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)+'.txt')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Y_data.append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1AD3B59-B7BB-4377-B4A3-7D5A46FB3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33986"/>
              </p:ext>
            </p:extLst>
          </p:nvPr>
        </p:nvGraphicFramePr>
        <p:xfrm>
          <a:off x="4601023" y="1742809"/>
          <a:ext cx="4464496" cy="2867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 CNN=AI.CNN(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input_size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=[50,50],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output_size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CNN.X_data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CNN.Y_data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CNN.train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(times=500)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 cam =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 frame =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cam.value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 frame = cv2.cvtColor(frame, cv2.COLOR_BGR2GRAY)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 frame = cv2.resize(frame, (50, 50), interpolation=cv2.INTER_AREA)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frame.reshape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(50,50,1)])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63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마이크를 응용하여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0~9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사이 숫자 음성을 인식하는 인공지능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부터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9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까지의 음성 데이터를 수집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다양한 사람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다양한 톤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다양한 크기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(dB)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 녹음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적절한 학습을 위해서는 각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숫자별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음성 데이터셋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200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 이상이 필요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61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데이터를 수집하기에는 시간이 충분치 않은 경우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오픈 데이터셋 사이트인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Kaggle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 데이터셋을 구할 수 있음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Kaggle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공개된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SDD(Spoken Digit Dataset)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프로젝트의 데이터셋만 추출한 파일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https://github.com/hanback-docs/Spoken_Digit_Dataset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영어로 녹음된 파일이며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명의 목소리만 있음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3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실제 사용했을 때 다른 사람의 목소리를 제대로 인식 못할 가능성이 있음</a:t>
            </a: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3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데이터셋에 본인 또는 다른 사람의 목소리를 더 추가하여 사용하면 좋음</a:t>
            </a: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녹음을 할 때는 다른 파일들과 비슷한 길이인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초 내외로 해야함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1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Pop.Dataset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import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수월한 음성 데이터 수집을 위해 한백전자에서 제공하는 라이브러리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Dataset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라이브러리에서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Collector()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메소드에 “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Audio”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인자를 입력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오디오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컬렉터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실행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D0536A3-1752-4CDF-B1A7-E932411A4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708129"/>
              </p:ext>
            </p:extLst>
          </p:nvPr>
        </p:nvGraphicFramePr>
        <p:xfrm>
          <a:off x="1043608" y="3081384"/>
          <a:ext cx="5201922" cy="714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Dataset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Dataset.Collector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(“Audio”)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2CE6A96-9D0E-402B-816B-E9A87978F0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3859313"/>
            <a:ext cx="4723765" cy="114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REC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버튼을 클릭하면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초 뒤 녹음 시작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녹음 결과 플레이어로 확인 가능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Save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버튼으로 ‘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Label_Name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_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녹음시간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.wav’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이름의 파일로 저장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Save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버튼으로 저장하지 않으면 삭제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Duration (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숫자 텍스트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 : 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녹음 시간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초 단위</a:t>
            </a: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REC (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 : 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녹음 시작</a:t>
            </a: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Path (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텍스트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 : 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데이터셋을 저장할 경로</a:t>
            </a: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Label (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숫자 텍스트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 : 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학습 과정의 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Y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값에 해당하는 라벨</a:t>
            </a: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Name (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텍스트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 : 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파일 식별을 위한 이름</a:t>
            </a: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Save (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 : 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421275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수집이 끝났다면 사용해야 할 패키지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import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입력 데이터와 결과 데이터를 리스트로 선언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os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모듈을 사용해 데이터셋 리스트를 수집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음성 데이터를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MFCC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데이터로 변환하는 과정을 데이터셋 개수만큼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for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문 반복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MFCC :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부록 참고 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파일명에서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Label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추출해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One Hot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데이터로 변환</a:t>
            </a:r>
            <a:endParaRPr lang="ko-KR" altLang="en-US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205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Util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toMFCC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사용할 때는 파일명과 재생 시간을 파라미터로 입력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해당 파일의 실제 재생 시간과 파라미터 입력 길이를 최대한 맞춰 녹음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실재 재생 시간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&lt;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파라미터 입력 값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부족한 부분을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으로 채움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실재 재생 시간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&gt;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파라미터 입력 값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나머지 부분을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잘라냄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과정은 데이터셋 개수에 따라 수 분이 걸릴 수 있음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233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A86F3D9-C451-4669-9E18-BAE54A127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415762"/>
              </p:ext>
            </p:extLst>
          </p:nvPr>
        </p:nvGraphicFramePr>
        <p:xfrm>
          <a:off x="4427984" y="1347613"/>
          <a:ext cx="4248472" cy="2280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	for data in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datalist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	    feat =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Util.toMFCC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audio_datasets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/" + data,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duration=1)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	    label = int(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data.split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("_")[0])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	    label =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Util.one_hot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(label,10)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	   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	   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X_data.append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(feat)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	   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Y_data.append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(label)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	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np.array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	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np.array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72D788-D309-44E7-AF35-4F6E8F36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229946"/>
              </p:ext>
            </p:extLst>
          </p:nvPr>
        </p:nvGraphicFramePr>
        <p:xfrm>
          <a:off x="827584" y="1347614"/>
          <a:ext cx="3456384" cy="2084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from pop import AI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from pop import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import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	import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as np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=[]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=[]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datalist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os.listdir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audio_datasets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16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사진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카메라를 응용하여 특정 사물을 구분하는 사물 인식 인공지능 예제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휴대전화 카메라나 장비의 카메라를 이용해 사진 데이터 수집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예제에서는 마우스와 마우스가 아닌 것을 구분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다양한 배경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다양한 조명에서 찍힌 마우스 사진과 다른 사물 사진 준비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정확한 학습을 위해서는 각 클래스별 사진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500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장 이상이 적절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간단한 설명과 빠른 진행을 위해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장 내외의 사진으로 학습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OpenCV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와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Numpy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활용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사진을 일일이 배열로 하드코딩 하기에는 무리가 있으므로 대체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829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CNN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객체의 파라미터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설정후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input_size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: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데이터셋 하나의 크기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ouput_size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: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CNN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X_data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와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Y_data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지정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train()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메소드의 파라미터에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times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으로 설정하고 데이터 학습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61CB192-6B90-4845-8178-ECF28A80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311184"/>
              </p:ext>
            </p:extLst>
          </p:nvPr>
        </p:nvGraphicFramePr>
        <p:xfrm>
          <a:off x="1043608" y="3081384"/>
          <a:ext cx="5201922" cy="149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dataset_size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X_data.shape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[1:3]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 CNN=AI.CNN(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input_size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dataset_size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output_size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CNN.X_data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CNN.Y_data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CNN.train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(times=100)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129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학습된 모델의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메소드에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CNN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X_data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중 임의 데이터를 입력하여 실행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결과 비교를 위해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Y_data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함께 출력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61CB192-6B90-4845-8178-ECF28A80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62023"/>
              </p:ext>
            </p:extLst>
          </p:nvPr>
        </p:nvGraphicFramePr>
        <p:xfrm>
          <a:off x="1043608" y="2211710"/>
          <a:ext cx="5201922" cy="2084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30: Y=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CNN.Y_data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[20]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31: R=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CNN.X_data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[20]]) 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33: print(Y)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34: print(R)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35: Y=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CNN.Y_data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36: R=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CNN.X_data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[7]])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38: print(Y)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39: print(R)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605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마이크에서 음성을 읽어와 인식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Pop.Dataset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Collector()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활용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오디오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컬렉터로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숫자 음성을 녹음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경로를 지정해 파일 저장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파일명은 ‘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Label_Name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_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녹음시간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.wav’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형식으로 저장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저장된 녹음 파일을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MFCC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데이터로 변환하고 학습된 모델에 입력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61CB192-6B90-4845-8178-ECF28A80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84808"/>
              </p:ext>
            </p:extLst>
          </p:nvPr>
        </p:nvGraphicFramePr>
        <p:xfrm>
          <a:off x="1043608" y="2211710"/>
          <a:ext cx="5201922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Dataset.Collector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(“Audio”)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5685292-AF7F-4016-9949-DD1240F81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52656"/>
              </p:ext>
            </p:extLst>
          </p:nvPr>
        </p:nvGraphicFramePr>
        <p:xfrm>
          <a:off x="1043608" y="4155926"/>
          <a:ext cx="6840760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41: data=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Util.toMFCC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audio_datasets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/9_identifier_2004132053280.wav", duration=1)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([data])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97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코드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61CB192-6B90-4845-8178-ECF28A80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7578"/>
              </p:ext>
            </p:extLst>
          </p:nvPr>
        </p:nvGraphicFramePr>
        <p:xfrm>
          <a:off x="395536" y="1851670"/>
          <a:ext cx="4176464" cy="3258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01:from pop import Dataset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03:Dataset.Collector(“Audio”)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05:from pop import AI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06:from pop import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07:import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08:import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as np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10:X_data=[]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11:Y_data=[]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13:datalist =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os.listdir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audio_datasets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15:for data in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datalist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    feat =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Util.toMFCC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audio_datasets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/" + data, duration=1)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13CD9D-7094-4606-A5F3-A053B8BA6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740458"/>
              </p:ext>
            </p:extLst>
          </p:nvPr>
        </p:nvGraphicFramePr>
        <p:xfrm>
          <a:off x="4686078" y="1851670"/>
          <a:ext cx="4176464" cy="3062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    label = int(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data.split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("_")[0])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    label =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Util.one_hot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(label,10)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   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   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X_data.append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(feat)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   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Y_data.append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(label)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23:X_data=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np.array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24:Y_data=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np.array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26:dataset_size =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X_data.shape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[1:3]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27:CNN=AI.CNN(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input_size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dataset_size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output_size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29:CNN.X_data=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30:CNN.Y_data=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</a:t>
                      </a:r>
                      <a:endParaRPr kumimoji="0"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31: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460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음성 분류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13CD9D-7094-4606-A5F3-A053B8BA6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01037"/>
              </p:ext>
            </p:extLst>
          </p:nvPr>
        </p:nvGraphicFramePr>
        <p:xfrm>
          <a:off x="599537" y="1491630"/>
          <a:ext cx="5628648" cy="2475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8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32:CNN.train(times=100)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34:Y=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CNN.Y_data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[20]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35:R=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CNN.run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CNN.X_data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[20]])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37:print(Y)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38:print(R)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40:Dataset.Collector(“Audio”)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42:data=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Util.toMFCC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audio_datasets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/9_identifier_2004132053280.wav", duration=1)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43:CNN.run([data])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939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장애물 회피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 전방에 근접한 사물이 있는 지 학습하여 장애물을 감지하는 모델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합성곱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신경망을 이용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여러 장애물 데이터셋을 수집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799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Pop.Pilot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라이브러리의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Data_Collector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이미지 데이터 수집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Pop.Pilot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 사용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971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Pilot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import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width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와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height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파라미터에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300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입력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300 x 300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사이즈로 생성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이용해 실시간 영상 확인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61CB192-6B90-4845-8178-ECF28A80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502614"/>
              </p:ext>
            </p:extLst>
          </p:nvPr>
        </p:nvGraphicFramePr>
        <p:xfrm>
          <a:off x="1043608" y="3029693"/>
          <a:ext cx="5201922" cy="910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0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stop()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영상 정지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실제 촬영은 백그라운드에서 지속되고 있고 보이는 영상만 정지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Pilot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라이브러리에서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Data_Collector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생성 파라미터로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Pilot.Collision_Avoid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입력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Collision_Avoid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수집이 목적임을 명시하기 위해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파라미터에 앞서 생성한 카메라 클래스 입력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 영상 이용 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61CB192-6B90-4845-8178-ECF28A80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873078"/>
              </p:ext>
            </p:extLst>
          </p:nvPr>
        </p:nvGraphicFramePr>
        <p:xfrm>
          <a:off x="1043608" y="2067694"/>
          <a:ext cx="5201922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cam.stop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52CF59-FCF2-4B7E-8C61-E752C944F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750670"/>
              </p:ext>
            </p:extLst>
          </p:nvPr>
        </p:nvGraphicFramePr>
        <p:xfrm>
          <a:off x="1043398" y="4612010"/>
          <a:ext cx="5688841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Pilot.Data_Collector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Pilot.Collision_Avoid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camera=cam)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976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Data_Collector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수집을 위한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GUI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환경 표시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수집을 위해 실시간 영상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개의 버튼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조이스틱 표시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조이스틱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차량 제어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add free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현재 표시되고 있는 장면을 장애물이 없는 데이터로 분류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add blocked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현재 표시되고 있는 장면을  장애물 데이터로 분류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61CB192-6B90-4845-8178-ECF28A809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20"/>
              </p:ext>
            </p:extLst>
          </p:nvPr>
        </p:nvGraphicFramePr>
        <p:xfrm>
          <a:off x="1403648" y="2057539"/>
          <a:ext cx="5201922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84413649-6408-4868-AEE9-4750DB234239}"/>
              </a:ext>
            </a:extLst>
          </p:cNvPr>
          <p:cNvGrpSpPr/>
          <p:nvPr/>
        </p:nvGrpSpPr>
        <p:grpSpPr>
          <a:xfrm>
            <a:off x="7524328" y="1277404"/>
            <a:ext cx="1569730" cy="3694646"/>
            <a:chOff x="0" y="0"/>
            <a:chExt cx="2289810" cy="48506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4CCAA0-2FD1-416A-8C4D-AF753E43E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289810" cy="309308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A1DBD8-EBC4-4D9F-93E2-D6DBD26E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08" y="3029447"/>
              <a:ext cx="1796415" cy="1821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055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사진 분류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B6FCD6-D7A1-42FE-9F03-1F14C696632E}"/>
              </a:ext>
            </a:extLst>
          </p:cNvPr>
          <p:cNvGrpSpPr/>
          <p:nvPr/>
        </p:nvGrpSpPr>
        <p:grpSpPr>
          <a:xfrm>
            <a:off x="683568" y="1419622"/>
            <a:ext cx="4340860" cy="2166620"/>
            <a:chOff x="0" y="0"/>
            <a:chExt cx="4341100" cy="21667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AB0D94-D95B-4FAC-B66F-4DC8CA115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D59067D-9488-4831-BAE1-70FAD29E2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00" y="0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6761AE8-4AE5-42EC-B7B8-76FF08B20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00" y="1087200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53DADA-54D5-4EF4-BF0F-D72195C10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80000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34B3227-F164-4A41-A978-0A2C1430A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4400" y="0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F13F163-FC02-44D1-9B92-796246FE8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261600" y="1087200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1AABCD-43D5-41ED-B522-7BCE289EE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1600" y="0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F5540C5-B8F1-4901-BB91-3DE799FB5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174400" y="1087200"/>
              <a:ext cx="1079500" cy="10795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8708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조이스틱을 이용해 차량을 움직이며 데이터 수집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데이터는 각각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300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장 이상이 적절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3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실내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실외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타일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장판 등 최대한 다양하고 많은 데이터를 수집해야 양질의 모델 생성 가능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사진 데이터는 현재 경로에서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collision_dataset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디렉토리의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free,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blocked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디렉토리에 저장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1D360E-09E9-44FF-8359-9DF33E65D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14"/>
          <a:stretch/>
        </p:blipFill>
        <p:spPr>
          <a:xfrm>
            <a:off x="1116782" y="2796158"/>
            <a:ext cx="3572566" cy="18087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CD7FFB-EF7D-452D-BCFA-A8B1BABF4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14"/>
          <a:stretch/>
        </p:blipFill>
        <p:spPr>
          <a:xfrm>
            <a:off x="4878324" y="2779487"/>
            <a:ext cx="3572566" cy="18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22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딥러닝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Collision_Avoid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장애물 인식을 위한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합성곱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신경망이 사전 구성된 클래스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생성 파라미터에 앞서 생성한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입력하여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 영상 이용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앞서 수집한 데이터셋들 로드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Collision_Avoid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클래스의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load_datasets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이용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EC9C68-C373-430F-91B6-C96ADCDC4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58679"/>
              </p:ext>
            </p:extLst>
          </p:nvPr>
        </p:nvGraphicFramePr>
        <p:xfrm>
          <a:off x="1115616" y="4299942"/>
          <a:ext cx="5201922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	CA=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Pilot.Collision_Avoid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CA.load_datasets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490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데이터셋 로드가 완료되면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train()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이용해 학습 시작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train()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메소드의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times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학습할 횟수 지정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train()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통해 학습이 진행되면 매 스텝마다 자동으로 학습 모델 저장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자동 저장을 비활성화 하고싶다면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autosave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파라미터를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False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 지정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정확도가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</a:t>
            </a:r>
            <a:r>
              <a:rPr lang="ko-KR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가까울수록 오차가 작은 모델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실행하고 모델의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예측값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출력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EC9C68-C373-430F-91B6-C96ADCDC4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39277"/>
              </p:ext>
            </p:extLst>
          </p:nvPr>
        </p:nvGraphicFramePr>
        <p:xfrm>
          <a:off x="1115616" y="3219822"/>
          <a:ext cx="5201922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CA.train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(times=10)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E9502A-F75F-47B3-B586-A565D122A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40594"/>
              </p:ext>
            </p:extLst>
          </p:nvPr>
        </p:nvGraphicFramePr>
        <p:xfrm>
          <a:off x="1115616" y="4079087"/>
          <a:ext cx="5201922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	value=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	print(value)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870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현재 카메라의 장면을 이용해 앞에 장애물이 있을 확률을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0~1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범위로 출력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실행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어떤 장면을 장애물이라 판단했는지 알기 위해 사용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현재 카메라 영상과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메소드의 결과를 직관적으로 표시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메소드는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메소드와 별개로 한 번만 실행하면 계속해서 표시 됨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049787-ABC5-4175-A1D2-6A9366AB4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197349"/>
              </p:ext>
            </p:extLst>
          </p:nvPr>
        </p:nvGraphicFramePr>
        <p:xfrm>
          <a:off x="1115616" y="3363838"/>
          <a:ext cx="5201922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039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선언하고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파라미터로 입력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실행 결과값을 해당 메소드로 넘김</a:t>
            </a:r>
            <a:endParaRPr lang="en-US" altLang="ko-KR" sz="8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049787-ABC5-4175-A1D2-6A9366AB4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83301"/>
              </p:ext>
            </p:extLst>
          </p:nvPr>
        </p:nvGraphicFramePr>
        <p:xfrm>
          <a:off x="1115616" y="2067694"/>
          <a:ext cx="5201922" cy="110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	def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is_blocked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		print(value&gt;0.5)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	value=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(callback=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is_blocked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	print(value)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29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차량 제어를 위해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Pop.Pilot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라이브러리에서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SerBot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기능을 이용해 차량 제어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선언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모델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예측값이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0.5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초과하면 우측으로 후진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0.5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이하면 전진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sz="5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049787-ABC5-4175-A1D2-6A9366AB4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424676"/>
              </p:ext>
            </p:extLst>
          </p:nvPr>
        </p:nvGraphicFramePr>
        <p:xfrm>
          <a:off x="1043608" y="3435846"/>
          <a:ext cx="3528392" cy="149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	bot=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Pilot.SerBot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bot.setSpeed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	def drive(value):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		if value&lt;=0.5: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		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		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bot.forward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613D6C-188A-471F-B485-197837060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165548"/>
              </p:ext>
            </p:extLst>
          </p:nvPr>
        </p:nvGraphicFramePr>
        <p:xfrm>
          <a:off x="4716016" y="3435846"/>
          <a:ext cx="3528392" cy="149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		else: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		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28:		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bot.backward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30:	while True: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(callback=drive)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784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부가적 기능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load_model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(path)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저장된 학습 모델을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로드하여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이어서 학습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save_model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(path)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원하는 경로에 수동으로 모델 저장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049787-ABC5-4175-A1D2-6A9366AB4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35795"/>
              </p:ext>
            </p:extLst>
          </p:nvPr>
        </p:nvGraphicFramePr>
        <p:xfrm>
          <a:off x="1403648" y="2139702"/>
          <a:ext cx="5201922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CA.load_model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(path= "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collision_avoid_model.pth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4C6A0DA-7E2E-4235-BE66-DC21CCC1D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047053"/>
              </p:ext>
            </p:extLst>
          </p:nvPr>
        </p:nvGraphicFramePr>
        <p:xfrm>
          <a:off x="1403648" y="3259274"/>
          <a:ext cx="5201922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CA.save_model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(path= "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collision_avoid_model.pth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26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코드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049787-ABC5-4175-A1D2-6A9366AB4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741882"/>
              </p:ext>
            </p:extLst>
          </p:nvPr>
        </p:nvGraphicFramePr>
        <p:xfrm>
          <a:off x="755576" y="1779662"/>
          <a:ext cx="5760640" cy="1301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Pilot.Data_Collector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Pilot.Collision_Avoid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camera=cam)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828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장애물 회피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코드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딥러닝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049787-ABC5-4175-A1D2-6A9366AB4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716843"/>
              </p:ext>
            </p:extLst>
          </p:nvPr>
        </p:nvGraphicFramePr>
        <p:xfrm>
          <a:off x="755576" y="1779662"/>
          <a:ext cx="3816424" cy="2475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CA=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Pilot.Collision_Avoid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CA.load_datasets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CA.train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(times=10)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	bot=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Pilot.SerBot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D0A911-5CA0-4B29-B367-19F95E8A2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28681"/>
              </p:ext>
            </p:extLst>
          </p:nvPr>
        </p:nvGraphicFramePr>
        <p:xfrm>
          <a:off x="4689348" y="1779662"/>
          <a:ext cx="3816424" cy="2475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bot.setSpeed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	def drive(value):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		if value&lt;=0.5: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		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=0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		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bot.forward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		else: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		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		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bot.backward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	while True: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(callback=drive)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736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목표물 추적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특정 사물을 지정하여 차량이 따라가는 예제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사전 학습된 사물 인식 모델을 이용하여 여러 사물들을 인식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Pop.Pilot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 사용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60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사진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사진 수집이 끝났다면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Samba, USB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등을 이용해 이미지를 장비로 복사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파일명을 숫자로 수정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for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문을 이용해 쉽게 접근하기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위해</a:t>
            </a:r>
            <a:endParaRPr lang="en-US" altLang="ko-KR" sz="8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8BE31-4C1C-41C6-BB70-3D3D3C4516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5616" y="2643758"/>
            <a:ext cx="548640" cy="20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09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사전 학습 모델 다운로드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공개된 사물 인식 모델 사용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ssd_mobilenet_v2_coco.engine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파일 다운로드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인식 가능한 사물 목록 확인 가능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https://github.com/hanback-docs/ssd_mobilenet_v2_coco_engine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Jupyter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경로에 업로드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5" name="그림 4" descr="https://chart.googleapis.com/chart?chs=150x150&amp;cht=qr&amp;chl=github.com/hanback-docs/ssd_mobilenet_v2_coco_engine">
            <a:extLst>
              <a:ext uri="{FF2B5EF4-FFF2-40B4-BE49-F238E27FC236}">
                <a16:creationId xmlns:a16="http://schemas.microsoft.com/office/drawing/2014/main" id="{79FDAAC4-7A68-4BEE-A4B1-93D1AC31BB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859782"/>
            <a:ext cx="539750" cy="53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5EB8A72-2AC7-4AF5-AA0B-573C91B1F8D0}"/>
              </a:ext>
            </a:extLst>
          </p:cNvPr>
          <p:cNvGrpSpPr/>
          <p:nvPr/>
        </p:nvGrpSpPr>
        <p:grpSpPr>
          <a:xfrm>
            <a:off x="1088021" y="3843630"/>
            <a:ext cx="3450590" cy="1156970"/>
            <a:chOff x="0" y="0"/>
            <a:chExt cx="3450590" cy="115697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2F7A39A-117E-40AD-AFA7-35F46C6FF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450590" cy="115697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A80F299-3A95-4EC4-8117-412846173ED6}"/>
                </a:ext>
              </a:extLst>
            </p:cNvPr>
            <p:cNvSpPr/>
            <p:nvPr/>
          </p:nvSpPr>
          <p:spPr>
            <a:xfrm>
              <a:off x="2536466" y="834887"/>
              <a:ext cx="381663" cy="32208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5258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학습 모델 활용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 클래스를 생성하고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Object_Follow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Object_Follow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최적의 사물 인식을 위한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합성곱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신경망 구현되어 있음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다운로드 받은 모델 파일 로드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Object_Follow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클래스의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load_model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(path)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사용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모델 파일을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로드할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때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path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입력되지 않은 경우 현재 경로에서 가져 옴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4AA4049-5848-4AFB-BFD2-BAFD1138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733699"/>
              </p:ext>
            </p:extLst>
          </p:nvPr>
        </p:nvGraphicFramePr>
        <p:xfrm>
          <a:off x="1403648" y="3893789"/>
          <a:ext cx="3240360" cy="910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 from pop import Pilot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 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 bot=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Pilot.SerBot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B9B85A-1D53-413B-B5FE-C9E706A2B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933877"/>
              </p:ext>
            </p:extLst>
          </p:nvPr>
        </p:nvGraphicFramePr>
        <p:xfrm>
          <a:off x="4788024" y="3893789"/>
          <a:ext cx="3240360" cy="714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 OF=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Pilot.Object_Follow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(cam)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OF.load_model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007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모델 로드가 완료되면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detect()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이용해 사물을 인식하고 결과 반환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index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파라미터에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또는 ‘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person’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이라고 입력하고 실행하면 사람 인식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index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입력되지 않으면 인식할 수 있는 모든 사물에 대한 인식 결과 반환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index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관한 입력과 인식가능한 목록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https://github.com/hanback-docs/ssd_mobilenet_v2_coco_engine</a:t>
            </a:r>
          </a:p>
        </p:txBody>
      </p:sp>
      <p:pic>
        <p:nvPicPr>
          <p:cNvPr id="5" name="그림 4" descr="https://chart.googleapis.com/chart?chs=150x150&amp;cht=qr&amp;chl=github.com/hanback-docs/ssd_mobilenet_v2_coco_engine">
            <a:extLst>
              <a:ext uri="{FF2B5EF4-FFF2-40B4-BE49-F238E27FC236}">
                <a16:creationId xmlns:a16="http://schemas.microsoft.com/office/drawing/2014/main" id="{92AFECC0-6FB7-4846-84EA-C7EB5E64068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71750"/>
            <a:ext cx="539750" cy="5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1278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detect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메소드의 파라미터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image</a:t>
            </a:r>
          </a:p>
          <a:p>
            <a:pPr lvl="4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직접 이미지 데이터를 입력하여 인식</a:t>
            </a: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4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현재 클래스에 지정된 카메라 영상이 아닌 다른 데이터를 인식해보고자 할 때 사용</a:t>
            </a: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4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기본값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en-US" altLang="ko-KR" sz="11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Camera.value</a:t>
            </a: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index</a:t>
            </a:r>
          </a:p>
          <a:p>
            <a:pPr lvl="4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어떤 사물을 인식할 지 지정 가능</a:t>
            </a: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4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index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입력하지 않을 경우 인식가능한 모든 사물에 대한 결과 반환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4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기본값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All</a:t>
            </a: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</a:t>
            </a:r>
          </a:p>
          <a:p>
            <a:pPr lvl="4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실행 결과를 그래픽 요소로 표현할 지에 대한 여부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4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기본값</a:t>
            </a: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True</a:t>
            </a:r>
          </a:p>
        </p:txBody>
      </p:sp>
    </p:spTree>
    <p:extLst>
      <p:ext uri="{BB962C8B-B14F-4D97-AF65-F5344CB8AC3E}">
        <p14:creationId xmlns:p14="http://schemas.microsoft.com/office/powerpoint/2010/main" val="2098175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index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‘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person’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입력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685800" lvl="2" indent="0">
              <a:lnSpc>
                <a:spcPct val="150000"/>
              </a:lnSpc>
              <a:buNone/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사람을 구분하여 반환되는 값 확인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인식된 ‘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person’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개체들 중 가장 사이즈가 큰 개체에 대한 결과를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딕셔너리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형태로 반환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x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y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는 인식된 개체의 상대적 좌표이며 화면 정중앙을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으로 하고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-1 ~ 1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범위로 표현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size_rate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는 개체의 크기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인식된 개체의 크기가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가까울수록 거리가 가깝다는 의미로 해석 가능</a:t>
            </a:r>
            <a:endParaRPr lang="en-US" altLang="ko-KR" sz="8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7425F-BC46-4F54-8D19-4C546F63C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78469"/>
              </p:ext>
            </p:extLst>
          </p:nvPr>
        </p:nvGraphicFramePr>
        <p:xfrm>
          <a:off x="1403648" y="1707654"/>
          <a:ext cx="5760640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	v=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OF.detect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(index='person’)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	print(v)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BE0C8F4-BA88-4094-9F5E-3DE77B4E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96" y="2283718"/>
            <a:ext cx="5823600" cy="4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23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index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입력없이 모든 사물에 대한 데이터 확인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index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76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 ‘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Keyboard’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인식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index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74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 ‘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mouse’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인식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index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77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 ‘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cell phone’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인식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7425F-BC46-4F54-8D19-4C546F63C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12981"/>
              </p:ext>
            </p:extLst>
          </p:nvPr>
        </p:nvGraphicFramePr>
        <p:xfrm>
          <a:off x="1403648" y="1707654"/>
          <a:ext cx="5760640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	v=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OF.detect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	print(v)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04D2192-7821-427C-B9CC-9C9355CF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79" y="2288609"/>
            <a:ext cx="4715256" cy="13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27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이용하여 인식 결과를 시각적으로 확인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7425F-BC46-4F54-8D19-4C546F63C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92661"/>
              </p:ext>
            </p:extLst>
          </p:nvPr>
        </p:nvGraphicFramePr>
        <p:xfrm>
          <a:off x="1115616" y="1779662"/>
          <a:ext cx="5760640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9B1F84F-BCED-40CC-AE48-C991EA60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83718"/>
            <a:ext cx="4715256" cy="2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detect()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사용하여 사람을 인식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사람이 좌측에 있으면 좌회전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우측에 있으면 우회전 하도록 함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size_rate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값을 이용하여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SerBot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제어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 대비 크기가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20%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이상이 되면 정지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그 미만일 경우에만 전진하여 충돌 방지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steer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값에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곱함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조향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각도를 더 민감하게 하기 위해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79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4AA4049-5848-4AFB-BFD2-BAFD1138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43161"/>
              </p:ext>
            </p:extLst>
          </p:nvPr>
        </p:nvGraphicFramePr>
        <p:xfrm>
          <a:off x="591122" y="1203598"/>
          <a:ext cx="3692846" cy="3845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 while True: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      v=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OF.detect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(index='person’)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      if v is not None: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         steer=v['x']*4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         if steer &gt; 1: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            steer=1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 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steer &lt; -1: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            steer=-1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 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=steer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         if v['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size_rate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']&lt;0.20: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    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bot.forward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28:         else: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29:    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bot.stop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30:      else: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31:     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bot.stop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238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48277A-F3DE-47D0-8E31-D922459B1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99890"/>
            <a:ext cx="4715256" cy="2907792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115729-DE66-4CD2-B024-CC3E04857A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표시된 화면에서 초록색 박스 표시가 된 사람을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따라감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근접하거나 아무것도 인식되지 않으면 정지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22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사진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각 사진에 관한 결과 데이터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텍스트 파일을 만들어 데이터 만듦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마우스가 아닌 사진이라면 첫 번째 숫자가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</a:t>
            </a: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마우스 사진이라면 두 번째 숫자가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 지정하고 두 숫자는 ‘ ’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스페이스 바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 구분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텍스트 파일의 이름은 각 사진의 이름과 일치하도록 함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3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for </a:t>
            </a:r>
            <a:r>
              <a:rPr lang="ko-KR" altLang="en-US" sz="11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문 사용의 편의를 위해</a:t>
            </a: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과정을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라벨링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(Labeling)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이라고 함</a:t>
            </a:r>
            <a:endParaRPr lang="en-US" altLang="ko-KR" sz="5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3A3C4D-F779-44C0-BCB0-73F6F8179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767" b="58387"/>
          <a:stretch/>
        </p:blipFill>
        <p:spPr>
          <a:xfrm>
            <a:off x="1331640" y="3852098"/>
            <a:ext cx="2125429" cy="1210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34B688-5A9B-4B12-AEF4-6AE8BBEB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14" r="53767" b="4262"/>
          <a:stretch/>
        </p:blipFill>
        <p:spPr>
          <a:xfrm>
            <a:off x="3406657" y="3735686"/>
            <a:ext cx="2330685" cy="14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96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목표물 추적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코드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7425F-BC46-4F54-8D19-4C546F63C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40321"/>
              </p:ext>
            </p:extLst>
          </p:nvPr>
        </p:nvGraphicFramePr>
        <p:xfrm>
          <a:off x="683568" y="1772386"/>
          <a:ext cx="3744416" cy="2867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 from pop import Pilot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 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 bot=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Pilot.SerBot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 OF=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Pilot.Object_Follow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(cam)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OF.load_model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 while True: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      v=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OF.detect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(index='person’)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      if v is not None: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         steer=v['x']*4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5214487-E228-4AFC-9DDC-0F5C1B011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70339"/>
              </p:ext>
            </p:extLst>
          </p:nvPr>
        </p:nvGraphicFramePr>
        <p:xfrm>
          <a:off x="4572000" y="1772385"/>
          <a:ext cx="3744416" cy="2671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         if steer &gt; 1: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            steer=1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        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steer &lt; -1: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            steer=-1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        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=steer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         if v['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size_rate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']&lt;0.20: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           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bot.forward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         else: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           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bot.stop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      else: 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         </a:t>
                      </a:r>
                      <a:r>
                        <a:rPr kumimoji="0"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bot.stop</a:t>
                      </a:r>
                      <a:r>
                        <a:rPr kumimoji="0"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232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트랙 주행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벽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차선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콘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등을 이용해 만든 트랙 주행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차량이 주행할 때 발생하는 여러 상황을 수집하여 학습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635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트랙과 차선 등 주행에 필요한 정보를 학습하기 위해 이미지 데이터를 수집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Pop.Pilot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라이브러리의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Data_Collector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이미지 데이터 수집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Pop.Pilot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 사용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647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Pilot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import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width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와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height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파라미터에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300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입력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300 x 300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사이즈로 생성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이용해 실시간 영상 확인 가능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365760" lvl="1" indent="0">
              <a:lnSpc>
                <a:spcPct val="150000"/>
              </a:lnSpc>
              <a:buNone/>
              <a:defRPr/>
            </a:pP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5B6F58A-3F76-4655-ADD7-3C8BA5F45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231879"/>
              </p:ext>
            </p:extLst>
          </p:nvPr>
        </p:nvGraphicFramePr>
        <p:xfrm>
          <a:off x="1115616" y="3081083"/>
          <a:ext cx="5760640" cy="910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9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Pilot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라이브러리에서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Data_Collector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생성 파라미터로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Pilot.Track_Follow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입력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Track_Follow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수집이 목적임을 명시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파라미터에 앞서 생성한 카메라 클래스 입력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Data_Collector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사용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수집을 위한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GUI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환경 표시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5B6F58A-3F76-4655-ADD7-3C8BA5F45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756859"/>
              </p:ext>
            </p:extLst>
          </p:nvPr>
        </p:nvGraphicFramePr>
        <p:xfrm>
          <a:off x="1115616" y="3003798"/>
          <a:ext cx="5760640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Pilot.Data_Collector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camera=cam)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F808345-0047-4F99-B51D-3391C2362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66404"/>
              </p:ext>
            </p:extLst>
          </p:nvPr>
        </p:nvGraphicFramePr>
        <p:xfrm>
          <a:off x="1115616" y="4299942"/>
          <a:ext cx="5760640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9521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수집을 위해 실시간 영상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Auto Collect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조이스틱 표시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 Follow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데이터는 조이스틱과 클릭 두 가지 방법으로 데이터 수집 가능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데이터가 수집되면 오른쪽 장면에 결과 표시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751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첫 번째 방법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조이스틱을 이용해 차량을 제어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차량 제어 동안 자동으로 영상 데이터와 조이스틱 제어 데이터를 초당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회 수집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Auto Collect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버튼을 클릭해 초록색이 되어야 해당 기능 활성화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조이스틱으로 제어하는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Auto Collect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기능은 빠르게 대량의 데이터를 수집 가능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제어 숙련 정도에 따라 정확한 데이터 수집이 어려움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차선에 근접하거나 벗어나는 등 예외적인 상황에 대한 데이터를 수집하기 어려움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147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두 번째 방법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실시간 영상을 클릭하면 해당 장면과 클릭 좌표를 데이터로 수집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데이터를 수집할 때는 트랙의 중앙 지점 위주로 앞으로 진행 되어야할 지점을 클릭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원하는 장면에 원하는 좌표를 지정 할 수 있으므로 정확한 데이터 수집이 가능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수집이 반자동으로 이루어지기에 수집 속도가 느림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기능은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Auto Collect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기능이 활성화된 상태에서도 사용 가능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방법 사용하여 예제 진행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374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두번째 방법으로 데이터를 수집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데이터는 최소한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500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장 이상이 필요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최대한 다양하고 많은 데이터를 수집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사진 데이터는 현재 경로에서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track_dataset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디렉토리에 저장</a:t>
            </a: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667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딥러닝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트랙 인식을 위한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합성곱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신경망이 사전 구성된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Track_Follow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생성 파라미터에 앞서 생성한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클래스를 입력하여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Track_Follow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클래스의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load_datasets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메소드로 수집한 데이터셋 로드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9B5E3E-0F7F-42A1-8A70-5BBDAC3EB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043332"/>
              </p:ext>
            </p:extLst>
          </p:nvPr>
        </p:nvGraphicFramePr>
        <p:xfrm>
          <a:off x="1043608" y="3219822"/>
          <a:ext cx="5760640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3422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	TF=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(camera=cam)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TF.load_datasets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482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사진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사용해야 할 패키지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import,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입력 데이터와 결과 데이터를 리스트로 선언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for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문을 사진 개수만큼 반복하는 루프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cv2.imread()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메소드로 사진을 읽은 후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cv2.cvtColor()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메소드로 흑백사진으로 변환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cv2.resize()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메소드로 이미지 사이즈를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50x50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 하고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X_data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리스트에 추가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라벨링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했던 파일을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numpy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loadtxt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메소드로 읽어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Y_data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리스트에 추가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과정은 사진 개수에 따라 수 분이 걸릴 수 있음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127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데이터셋 로드가 완료되면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train()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이용해 학습 시작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train()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메소드의 파라미터인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times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숫자를 입력해 학습할 횟수 조절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train()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통해 학습이 진행되면 매 스텝마다 자동으로 학습 모델 저장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자동 저장을 비활성화 하고싶다면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autosave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파라미터를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False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 지정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Loss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0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가까울수록 오차가 작은 모델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실행하여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반환값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모델의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예측값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출력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9B5E3E-0F7F-42A1-8A70-5BBDAC3EB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556236"/>
              </p:ext>
            </p:extLst>
          </p:nvPr>
        </p:nvGraphicFramePr>
        <p:xfrm>
          <a:off x="1043608" y="3363838"/>
          <a:ext cx="5760640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TF.train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(times=5)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392F8E-964A-4E9A-8BE6-BD31A318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48062"/>
              </p:ext>
            </p:extLst>
          </p:nvPr>
        </p:nvGraphicFramePr>
        <p:xfrm>
          <a:off x="1043608" y="4299942"/>
          <a:ext cx="5760640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	value=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	print(value)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062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실행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현재 카메라 영상과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메소드의 결과를 직관적으로 표시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392F8E-964A-4E9A-8BE6-BD31A318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312830"/>
              </p:ext>
            </p:extLst>
          </p:nvPr>
        </p:nvGraphicFramePr>
        <p:xfrm>
          <a:off x="1043608" y="2067694"/>
          <a:ext cx="5760640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903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선언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메소드의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파라미터로 입력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실행 결과값을 해당 메소드로 넘김</a:t>
            </a: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392F8E-964A-4E9A-8BE6-BD31A318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951"/>
              </p:ext>
            </p:extLst>
          </p:nvPr>
        </p:nvGraphicFramePr>
        <p:xfrm>
          <a:off x="1115616" y="2931790"/>
          <a:ext cx="5760640" cy="110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	def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is_Left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		print(value&lt;0)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	value=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(callback=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is_Left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	print(value)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265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기능을 이용해 차량 제어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차량 제어를 위해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Pop.Pilot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라이브러리에서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SerBot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생성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메소드는 차량을 전진시키고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x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값을 이용해 좌우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조향하도록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구성</a:t>
            </a:r>
            <a:endParaRPr lang="en-US" altLang="ko-KR" sz="8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392F8E-964A-4E9A-8BE6-BD31A318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113065"/>
              </p:ext>
            </p:extLst>
          </p:nvPr>
        </p:nvGraphicFramePr>
        <p:xfrm>
          <a:off x="1043608" y="2643758"/>
          <a:ext cx="3600400" cy="149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	bot=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Pilot.SerBot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bot.setSpeed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	def drive(value):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bot.forward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		steer=value[‘x’]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	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C6256C-9E9A-439F-B104-163B7A59C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31430"/>
              </p:ext>
            </p:extLst>
          </p:nvPr>
        </p:nvGraphicFramePr>
        <p:xfrm>
          <a:off x="4717104" y="2643758"/>
          <a:ext cx="3600400" cy="1888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		if steer &gt; 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		        steer=1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steer &lt; -1: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28:		        steer=-1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=steer*1.5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32:	while True: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(callback=drive)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310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부가적 기능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load_model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(path)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저장된 학습 모델을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로드하여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이어서 학습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save_model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(path)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원하는 경로에 수동으로 모델 저장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5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392F8E-964A-4E9A-8BE6-BD31A318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34175"/>
              </p:ext>
            </p:extLst>
          </p:nvPr>
        </p:nvGraphicFramePr>
        <p:xfrm>
          <a:off x="1403648" y="2139702"/>
          <a:ext cx="4104456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TF.load_model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(path= "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track_follow_model.pth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07D11C6-58F6-4374-859C-7DEC78979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208278"/>
              </p:ext>
            </p:extLst>
          </p:nvPr>
        </p:nvGraphicFramePr>
        <p:xfrm>
          <a:off x="1403648" y="3259274"/>
          <a:ext cx="4104456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TF.save_model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(path= "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track_follow_model.pth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216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코드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</a:t>
            </a:r>
            <a:endParaRPr lang="en-US" altLang="ko-KR" sz="5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392F8E-964A-4E9A-8BE6-BD31A318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64527"/>
              </p:ext>
            </p:extLst>
          </p:nvPr>
        </p:nvGraphicFramePr>
        <p:xfrm>
          <a:off x="683568" y="1761119"/>
          <a:ext cx="5256584" cy="1301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Pilot.Data_Collector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camera=cam)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443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트랙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코드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딥러닝</a:t>
            </a:r>
            <a:endParaRPr lang="en-US" altLang="ko-KR" sz="5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392F8E-964A-4E9A-8BE6-BD31A318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398257"/>
              </p:ext>
            </p:extLst>
          </p:nvPr>
        </p:nvGraphicFramePr>
        <p:xfrm>
          <a:off x="683568" y="1761119"/>
          <a:ext cx="3888432" cy="2867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TF=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(camera=cam)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TF.load_datasets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TF.train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(times=5)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	bot=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Pilot.SerBot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bot.setSpeed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	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E4FE0BF-5DA9-4526-AAAD-26D696C5D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756967"/>
              </p:ext>
            </p:extLst>
          </p:nvPr>
        </p:nvGraphicFramePr>
        <p:xfrm>
          <a:off x="4689348" y="1761119"/>
          <a:ext cx="3888432" cy="2867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	def drive(value):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bot.forward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		steer=value[‘x’]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		if steer &gt; 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		        steer=1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steer &lt; -1: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		        steer=-1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=steer*1.5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	while True: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(callback=drive)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444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트래픽 콘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주행에 필요한 트래픽 콘 정보를 학습하기 위해 이미지 데이터를 수집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카메라를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Pilot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라이브러리에서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Data_Collector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클래스를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생성 파라미터로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Pilot.Track_Follow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파라미터에 앞서 생성한 카메라 클래스 입력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2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AB8F8D5-751E-469C-9E61-B8916DDC4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14281"/>
              </p:ext>
            </p:extLst>
          </p:nvPr>
        </p:nvGraphicFramePr>
        <p:xfrm>
          <a:off x="1043608" y="3626074"/>
          <a:ext cx="5256584" cy="110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Pilot.Data_Collector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camera=cam)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907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트래픽 콘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Data_Collector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사용해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GUI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환경 표시</a:t>
            </a:r>
            <a:endParaRPr lang="en-US" altLang="ko-KR" sz="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AB8F8D5-751E-469C-9E61-B8916DDC4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448313"/>
              </p:ext>
            </p:extLst>
          </p:nvPr>
        </p:nvGraphicFramePr>
        <p:xfrm>
          <a:off x="1115616" y="1779662"/>
          <a:ext cx="5256584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94F2F34-9EDA-4BE4-A67A-98693CF96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9"/>
          <a:stretch/>
        </p:blipFill>
        <p:spPr>
          <a:xfrm>
            <a:off x="1113838" y="2427734"/>
            <a:ext cx="2878448" cy="2715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F4EE6F-5926-42E1-837C-17F75ECA4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01" b="95681"/>
          <a:stretch/>
        </p:blipFill>
        <p:spPr>
          <a:xfrm>
            <a:off x="1113838" y="2266578"/>
            <a:ext cx="659602" cy="2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94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트래픽 콘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수집을 위해 실시간 영상과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Auto Collect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조이스틱이 표시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이미지를 클릭하여 데이터셋을 수집하는 방법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사용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Auto Collect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기능이 비활성화된 상태에서 데이터를 수집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데이터는 최소한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500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장 이상이 필요하며 다양한 상황 필요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사진 데이터는 현재 경로에서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track_dataset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디렉토리에 저장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40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사진 분류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3BF55FB-33D9-418A-9067-34A0C3976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79228"/>
              </p:ext>
            </p:extLst>
          </p:nvPr>
        </p:nvGraphicFramePr>
        <p:xfrm>
          <a:off x="594214" y="1347614"/>
          <a:ext cx="5201922" cy="3062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AI,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import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as np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import cv2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=[]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=[]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	for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 range(33):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	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=cv2.imread('./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/'+str(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)+'.jpg’)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	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=cv2.cvtColor(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cv2.COLOR_BGR2GRAY)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	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=cv2.resize(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(50,50), interpolation=cv2.INTER_AREA)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	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X_data.append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img.reshape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(50,50,1).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astype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(float))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	    y=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np.loadtxt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('./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/'+str(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)+'.txt’)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	   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Y_data.append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(y)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984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트래픽 콘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딥러닝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트랙 인식을 위한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합성곱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신경망이 사전 구성된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Track_Follow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생성 파라미터에 앞서 생성한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클래스를 입력하여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앞서 수집한 데이터셋들을 로드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Track_Follow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클래스의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load_datasets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이용 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데이터셋을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로드할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때 현재 경로에 있는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track_dataset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디렉토리에서 가져옴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A9C2F5-935E-4E3B-A031-BA8279E79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910948"/>
              </p:ext>
            </p:extLst>
          </p:nvPr>
        </p:nvGraphicFramePr>
        <p:xfrm>
          <a:off x="1043608" y="4083918"/>
          <a:ext cx="5256584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	CF=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(camera=cam)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CF.load_datasets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751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트래픽 콘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데이터셋 로드가 완료되면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train()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이용해 학습 시작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3">
              <a:lnSpc>
                <a:spcPct val="150000"/>
              </a:lnSpc>
              <a:defRPr/>
            </a:pP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실행하고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반환값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모델의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예측값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출력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메소드와 동기화 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호출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6A9C2F5-935E-4E3B-A031-BA8279E79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151794"/>
              </p:ext>
            </p:extLst>
          </p:nvPr>
        </p:nvGraphicFramePr>
        <p:xfrm>
          <a:off x="1115616" y="1779662"/>
          <a:ext cx="5256584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CF.train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(times=5)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7AE805E-DEF7-43D5-98A4-473DDDA9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134621"/>
              </p:ext>
            </p:extLst>
          </p:nvPr>
        </p:nvGraphicFramePr>
        <p:xfrm>
          <a:off x="1115616" y="2989059"/>
          <a:ext cx="5256584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	value=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	print(value)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A2B1BA-A349-45C7-90EE-F19763DB3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80476"/>
              </p:ext>
            </p:extLst>
          </p:nvPr>
        </p:nvGraphicFramePr>
        <p:xfrm>
          <a:off x="1115616" y="4372514"/>
          <a:ext cx="5256584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053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트래픽 콘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SerBot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클래스를 생성하고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작성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메소드는 차량을 전진시키고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x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값을 이용해 좌우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조향하도록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구성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모델의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메소드에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파라미터로 입력하여 실행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F89723E-5BD5-4750-8847-18D089CB9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280657"/>
              </p:ext>
            </p:extLst>
          </p:nvPr>
        </p:nvGraphicFramePr>
        <p:xfrm>
          <a:off x="1043608" y="2594956"/>
          <a:ext cx="3456384" cy="169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	bot=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Pilot.SerBot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bot.setSpeed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	def drive(value):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bot.forward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		steer=value[‘x’]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		if steer &gt; 1: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50A254-1F3E-4DC4-A3AF-CE3252081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572952"/>
              </p:ext>
            </p:extLst>
          </p:nvPr>
        </p:nvGraphicFramePr>
        <p:xfrm>
          <a:off x="4689348" y="2594956"/>
          <a:ext cx="3456384" cy="169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		        steer=1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steer &lt; -1: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		        steer=-1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=steer*1.5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	while True: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(callback=drive)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8692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트래픽 콘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코드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1A5593-39AB-4CA3-BBD9-641C31717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705777"/>
              </p:ext>
            </p:extLst>
          </p:nvPr>
        </p:nvGraphicFramePr>
        <p:xfrm>
          <a:off x="899592" y="1779662"/>
          <a:ext cx="5256584" cy="1301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Pilot.Data_Collector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camera=cam)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0850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트래픽 콘 주행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코드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딥러닝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1A5593-39AB-4CA3-BBD9-641C31717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36532"/>
              </p:ext>
            </p:extLst>
          </p:nvPr>
        </p:nvGraphicFramePr>
        <p:xfrm>
          <a:off x="899592" y="1779662"/>
          <a:ext cx="3816424" cy="2867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CF=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(camera=cam)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CF.load_datasets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CF.train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(times=5)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	bot=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Pilot.SerBot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bot.setSpeed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	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6CAF185-C0F7-4D79-AE39-E7B876B93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055803"/>
              </p:ext>
            </p:extLst>
          </p:nvPr>
        </p:nvGraphicFramePr>
        <p:xfrm>
          <a:off x="4878324" y="1779662"/>
          <a:ext cx="3816424" cy="2671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	def drive(value):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bot.forward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		steer=value[‘x’]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		if steer &gt; 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		        steer=1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steer &lt; -1: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		        steer=-1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=steer*1.5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	while True: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CF.run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(callback=drive)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869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라인 트레이서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주행에 필요한 라인 정보를 학습하기 위해 이미지 데이터 수집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카메라를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Pilot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라이브러리에서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Data_Collector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클래스를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생성 파라미터로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Pilot.Track_Follow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와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파라미터에 앞서 생성한 카메라 클래스 입력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1A5593-39AB-4CA3-BBD9-641C31717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718207"/>
              </p:ext>
            </p:extLst>
          </p:nvPr>
        </p:nvGraphicFramePr>
        <p:xfrm>
          <a:off x="1043608" y="3579862"/>
          <a:ext cx="5256584" cy="110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Pilot.Data_Collector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camera=cam)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780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라인 트레이서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Data_Collector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사용해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GUI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환경 표시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1A5593-39AB-4CA3-BBD9-641C31717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21014"/>
              </p:ext>
            </p:extLst>
          </p:nvPr>
        </p:nvGraphicFramePr>
        <p:xfrm>
          <a:off x="1137825" y="1779662"/>
          <a:ext cx="5256584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F9C223E3-3B04-4FB4-88DF-4C63C920B223}"/>
              </a:ext>
            </a:extLst>
          </p:cNvPr>
          <p:cNvGrpSpPr/>
          <p:nvPr/>
        </p:nvGrpSpPr>
        <p:grpSpPr>
          <a:xfrm>
            <a:off x="1137825" y="2492552"/>
            <a:ext cx="2642087" cy="2574953"/>
            <a:chOff x="0" y="0"/>
            <a:chExt cx="4723129" cy="460313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D93C1DE-9BF8-4F06-84A9-79C0EF8B43A6}"/>
                </a:ext>
              </a:extLst>
            </p:cNvPr>
            <p:cNvGrpSpPr/>
            <p:nvPr/>
          </p:nvGrpSpPr>
          <p:grpSpPr>
            <a:xfrm>
              <a:off x="0" y="0"/>
              <a:ext cx="4723129" cy="4387850"/>
              <a:chOff x="0" y="0"/>
              <a:chExt cx="5207136" cy="470559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3A25F77-2D3B-45C5-A8F5-EC0762A03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3" r="50954" b="-1"/>
              <a:stretch/>
            </p:blipFill>
            <p:spPr>
              <a:xfrm>
                <a:off x="0" y="0"/>
                <a:ext cx="2609986" cy="4705594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68C587D-B709-4426-B7C9-24DF598C6B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1" r="51195" b="44579"/>
              <a:stretch/>
            </p:blipFill>
            <p:spPr>
              <a:xfrm>
                <a:off x="2609985" y="0"/>
                <a:ext cx="2597151" cy="2589621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258F788-0849-4D64-90F9-19FF28147AE9}"/>
                </a:ext>
              </a:extLst>
            </p:cNvPr>
            <p:cNvGrpSpPr/>
            <p:nvPr/>
          </p:nvGrpSpPr>
          <p:grpSpPr>
            <a:xfrm>
              <a:off x="23751" y="2755076"/>
              <a:ext cx="1852212" cy="1848060"/>
              <a:chOff x="15903" y="2604176"/>
              <a:chExt cx="1852212" cy="1848237"/>
            </a:xfrm>
          </p:grpSpPr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AC64F743-742D-4EF0-98C4-FC4990AC3844}"/>
                  </a:ext>
                </a:extLst>
              </p:cNvPr>
              <p:cNvSpPr/>
              <p:nvPr/>
            </p:nvSpPr>
            <p:spPr>
              <a:xfrm>
                <a:off x="1248355" y="3395207"/>
                <a:ext cx="619760" cy="294005"/>
              </a:xfrm>
              <a:prstGeom prst="right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4751388C-8DC4-4672-9871-5D1F817EC016}"/>
                  </a:ext>
                </a:extLst>
              </p:cNvPr>
              <p:cNvSpPr/>
              <p:nvPr/>
            </p:nvSpPr>
            <p:spPr>
              <a:xfrm rot="10800000">
                <a:off x="15903" y="3387255"/>
                <a:ext cx="620202" cy="294198"/>
              </a:xfrm>
              <a:prstGeom prst="right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3DEEDA3A-0BE9-4611-B2C4-4F5AE4615D5C}"/>
                  </a:ext>
                </a:extLst>
              </p:cNvPr>
              <p:cNvSpPr/>
              <p:nvPr/>
            </p:nvSpPr>
            <p:spPr>
              <a:xfrm rot="16200000">
                <a:off x="628153" y="2767053"/>
                <a:ext cx="619760" cy="294005"/>
              </a:xfrm>
              <a:prstGeom prst="right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C751F942-682E-44B2-8B68-C3E7B0715938}"/>
                  </a:ext>
                </a:extLst>
              </p:cNvPr>
              <p:cNvSpPr/>
              <p:nvPr/>
            </p:nvSpPr>
            <p:spPr>
              <a:xfrm rot="5400000">
                <a:off x="624177" y="3995530"/>
                <a:ext cx="619760" cy="294005"/>
              </a:xfrm>
              <a:prstGeom prst="right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28205B2-6C64-4870-8E8A-E7D7D599F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701" b="95681"/>
          <a:stretch/>
        </p:blipFill>
        <p:spPr>
          <a:xfrm>
            <a:off x="1113838" y="2266578"/>
            <a:ext cx="659602" cy="2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7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라인 트레이서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수집을 위해 실시간 영상과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Auto Collect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조이스틱이 표시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이미지를 클릭하여 데이터셋을 수집하는 방법 사용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Auto Collect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기능이 비활성화된 데이터를 수집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데이터는 최소한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500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장 이상이 필요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다양한 상황의 데이터 필요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사진 데이터는 현재 경로에서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track_dataset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디렉토리에 저장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273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라인 트레이서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딥러닝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라인 인식을 위한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합성곱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신경망이 사전 구성된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Track_Follow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생성 파라미터에 앞서 생성한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camera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클래스를 입력하여 생성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앞서 수집한 데이터셋들을 로드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Track_Follow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클래스의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load_datasets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이용 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데이터셋을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로드할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때 현재 경로에 있는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track_dataset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디렉토리에서 가져옴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 algn="r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1A5593-39AB-4CA3-BBD9-641C31717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6527"/>
              </p:ext>
            </p:extLst>
          </p:nvPr>
        </p:nvGraphicFramePr>
        <p:xfrm>
          <a:off x="1043608" y="3955985"/>
          <a:ext cx="5256584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	LF=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(camera=cam)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LF.load_datasets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283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라인 트레이서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데이터셋 로드가 완료되면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train()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이용해 학습 시작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train()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통해 학습이 진행되면 매 스텝마다 자동으로 학습 모델 저장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5">
              <a:lnSpc>
                <a:spcPct val="150000"/>
              </a:lnSpc>
              <a:defRPr/>
            </a:pPr>
            <a:endParaRPr lang="en-US" altLang="ko-KR" sz="9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실행하고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반환값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모델의 </a:t>
            </a:r>
            <a:r>
              <a:rPr lang="ko-KR" altLang="en-US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예측값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출력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5">
              <a:lnSpc>
                <a:spcPct val="150000"/>
              </a:lnSpc>
              <a:defRPr/>
            </a:pPr>
            <a:endParaRPr lang="en-US" altLang="ko-KR" sz="9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메소드와 동기화 된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show()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호출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1A5593-39AB-4CA3-BBD9-641C31717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88386"/>
              </p:ext>
            </p:extLst>
          </p:nvPr>
        </p:nvGraphicFramePr>
        <p:xfrm>
          <a:off x="1115616" y="2211710"/>
          <a:ext cx="5256584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LF.train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(times=5)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FFD2886-AA54-4D16-854A-88ACFF70A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538677"/>
              </p:ext>
            </p:extLst>
          </p:nvPr>
        </p:nvGraphicFramePr>
        <p:xfrm>
          <a:off x="1115616" y="3147814"/>
          <a:ext cx="5256584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	value=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LF.run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	print(value)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2E46EC-C42C-4903-9D04-48C0DD385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485423"/>
              </p:ext>
            </p:extLst>
          </p:nvPr>
        </p:nvGraphicFramePr>
        <p:xfrm>
          <a:off x="1112277" y="4371950"/>
          <a:ext cx="5256584" cy="3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LF.show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09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사진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CNN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객체의 파라미터에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input_size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[50, 50],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ouput_size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 주고 생성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CNN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X_data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와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Y_data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지정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충분한 학습을 위해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train()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메소드의 파라미터에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times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500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으로 설정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학습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E9F7C87-9C01-4F42-AB46-B00E8CE5B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931332"/>
              </p:ext>
            </p:extLst>
          </p:nvPr>
        </p:nvGraphicFramePr>
        <p:xfrm>
          <a:off x="1043608" y="3147814"/>
          <a:ext cx="5201922" cy="110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	CNN=AI.CNN(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input_size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=[50,50], 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output_size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=2)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CNN.X_data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X_data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CNN.Y_data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Y_data</a:t>
                      </a:r>
                      <a:endParaRPr kumimoji="0"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CNN.train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(times=500)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531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라인 트레이서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SerBot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클래스를 생성하고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메소드를 작성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메소드는 차량을 전진시키고 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x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값을 이용해 좌우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조향하도록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구성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모델의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메소드에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callback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파라미터로 입력하여 실행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1A5593-39AB-4CA3-BBD9-641C31717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167421"/>
              </p:ext>
            </p:extLst>
          </p:nvPr>
        </p:nvGraphicFramePr>
        <p:xfrm>
          <a:off x="1043608" y="2643758"/>
          <a:ext cx="3528392" cy="149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	bot=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Pilot.SerBot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bot.setSpeed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	def drive(value):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bot.forward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		steer=value[‘x’]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	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78C2C85-3F1F-430B-9F42-667D95CFB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095120"/>
              </p:ext>
            </p:extLst>
          </p:nvPr>
        </p:nvGraphicFramePr>
        <p:xfrm>
          <a:off x="4788024" y="2643758"/>
          <a:ext cx="3528392" cy="1888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		if steer &gt; 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		        steer=1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steer &lt; -1: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		        steer=-1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=steer*1.5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	while True: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LF.run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(callback=drive)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752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라인 트레이서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코드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수집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6813067-06F8-484A-931B-3666ED85A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12717"/>
              </p:ext>
            </p:extLst>
          </p:nvPr>
        </p:nvGraphicFramePr>
        <p:xfrm>
          <a:off x="971600" y="1784477"/>
          <a:ext cx="5256584" cy="1301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Pilot.Data_Collector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camera=cam)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dataCollector.show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705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라인 트레이서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전체 코드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딥러닝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6813067-06F8-484A-931B-3666ED85A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68383"/>
              </p:ext>
            </p:extLst>
          </p:nvPr>
        </p:nvGraphicFramePr>
        <p:xfrm>
          <a:off x="971600" y="1784477"/>
          <a:ext cx="3816424" cy="2867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	from pop import Pilot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03:	cam=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Pilot.Camera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(width=300, height=300)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05:	LF=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Pilot.Track_Follow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(camera=cam)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LF.load_datasets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LF.train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(times=5)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LF.show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12:	bot=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Pilot.SerBot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bot.setSpeed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14:	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17EF896-78C4-4C5F-AB63-18A27E065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586900"/>
              </p:ext>
            </p:extLst>
          </p:nvPr>
        </p:nvGraphicFramePr>
        <p:xfrm>
          <a:off x="4949624" y="1787046"/>
          <a:ext cx="3816424" cy="2671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15:	def drive(value):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bot.forward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17:		steer=value[‘x’]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19:		if steer &gt; 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20:		        steer=1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steer &lt; -1: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		        steer=-1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bot.steering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=steer*1.5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25:	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26:	while True: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27:	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LF.run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(callback=drive)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40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사진 분류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531352" cy="37719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학습된 모델의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run()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메소드에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CNN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X_data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중 임의 데이터를 입력하여 실행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E9F7C87-9C01-4F42-AB46-B00E8CE5B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25604"/>
              </p:ext>
            </p:extLst>
          </p:nvPr>
        </p:nvGraphicFramePr>
        <p:xfrm>
          <a:off x="1043608" y="1779662"/>
          <a:ext cx="5201922" cy="51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1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CNN.X_data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[20]])</a:t>
                      </a:r>
                    </a:p>
                    <a:p>
                      <a:pPr marL="0" indent="-228600" algn="l" rtl="0" eaLnBrk="1" latinLnBrk="1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22:	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CNN.run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kumimoji="0" 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CNN.X_data</a:t>
                      </a:r>
                      <a:r>
                        <a:rPr kumimoji="0"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[7]])</a:t>
                      </a:r>
                    </a:p>
                  </a:txBody>
                  <a:tcPr marL="68580" marR="68580" marT="68580" marB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494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1558</TotalTime>
  <Words>6487</Words>
  <Application>Microsoft Office PowerPoint</Application>
  <PresentationFormat>화면 슬라이드 쇼(16:9)</PresentationFormat>
  <Paragraphs>879</Paragraphs>
  <Slides>82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2" baseType="lpstr">
      <vt:lpstr>HY강B</vt:lpstr>
      <vt:lpstr>HY동녘B</vt:lpstr>
      <vt:lpstr>HY동녘M</vt:lpstr>
      <vt:lpstr>HY얕은샘물M</vt:lpstr>
      <vt:lpstr>HY헤드라인M</vt:lpstr>
      <vt:lpstr>맑은 고딕</vt:lpstr>
      <vt:lpstr>Tw Cen MT</vt:lpstr>
      <vt:lpstr>Wingdings</vt:lpstr>
      <vt:lpstr>Wingdings 2</vt:lpstr>
      <vt:lpstr>가을</vt:lpstr>
      <vt:lpstr>PowerPoint 프레젠테이션</vt:lpstr>
      <vt:lpstr>사진 분류</vt:lpstr>
      <vt:lpstr>사진 분류</vt:lpstr>
      <vt:lpstr>사진 분류</vt:lpstr>
      <vt:lpstr>사진 분류</vt:lpstr>
      <vt:lpstr>사진 분류</vt:lpstr>
      <vt:lpstr>사진 분류</vt:lpstr>
      <vt:lpstr>사진 분류</vt:lpstr>
      <vt:lpstr>사진 분류</vt:lpstr>
      <vt:lpstr>사진 분류</vt:lpstr>
      <vt:lpstr>사진 분류</vt:lpstr>
      <vt:lpstr>사진 분류</vt:lpstr>
      <vt:lpstr>음성 분류</vt:lpstr>
      <vt:lpstr>음성 분류</vt:lpstr>
      <vt:lpstr>음성 분류</vt:lpstr>
      <vt:lpstr>음성 분류</vt:lpstr>
      <vt:lpstr>음성 분류</vt:lpstr>
      <vt:lpstr>음성 분류</vt:lpstr>
      <vt:lpstr>음성 분류</vt:lpstr>
      <vt:lpstr>음성 분류</vt:lpstr>
      <vt:lpstr>음성 분류</vt:lpstr>
      <vt:lpstr>음성 분류</vt:lpstr>
      <vt:lpstr>음성 분류</vt:lpstr>
      <vt:lpstr>음성 분류</vt:lpstr>
      <vt:lpstr>장애물 회피</vt:lpstr>
      <vt:lpstr>장애물 회피</vt:lpstr>
      <vt:lpstr>장애물 회피</vt:lpstr>
      <vt:lpstr>장애물 회피</vt:lpstr>
      <vt:lpstr>장애물 회피</vt:lpstr>
      <vt:lpstr>장애물 회피</vt:lpstr>
      <vt:lpstr>장애물 회피</vt:lpstr>
      <vt:lpstr>장애물 회피</vt:lpstr>
      <vt:lpstr>장애물 회피</vt:lpstr>
      <vt:lpstr>장애물 회피</vt:lpstr>
      <vt:lpstr>장애물 회피</vt:lpstr>
      <vt:lpstr>장애물 회피</vt:lpstr>
      <vt:lpstr>장애물 회피</vt:lpstr>
      <vt:lpstr>장애물 회피</vt:lpstr>
      <vt:lpstr>목표물 추적</vt:lpstr>
      <vt:lpstr>목표물 추적</vt:lpstr>
      <vt:lpstr>목표물 추적</vt:lpstr>
      <vt:lpstr>목표물 추적</vt:lpstr>
      <vt:lpstr>목표물 추적</vt:lpstr>
      <vt:lpstr>목표물 추적</vt:lpstr>
      <vt:lpstr>목표물 추적</vt:lpstr>
      <vt:lpstr>목표물 추적</vt:lpstr>
      <vt:lpstr>목표물 추적</vt:lpstr>
      <vt:lpstr>목표물 추적</vt:lpstr>
      <vt:lpstr>목표물 추적</vt:lpstr>
      <vt:lpstr>목표물 추적</vt:lpstr>
      <vt:lpstr>트랙 주행</vt:lpstr>
      <vt:lpstr>트랙 주행</vt:lpstr>
      <vt:lpstr>트랙 주행</vt:lpstr>
      <vt:lpstr>트랙 주행</vt:lpstr>
      <vt:lpstr>트랙 주행</vt:lpstr>
      <vt:lpstr>트랙 주행</vt:lpstr>
      <vt:lpstr>트랙 주행</vt:lpstr>
      <vt:lpstr>트랙 주행</vt:lpstr>
      <vt:lpstr>트랙 주행</vt:lpstr>
      <vt:lpstr>트랙 주행</vt:lpstr>
      <vt:lpstr>트랙 주행</vt:lpstr>
      <vt:lpstr>트랙 주행</vt:lpstr>
      <vt:lpstr>트랙 주행</vt:lpstr>
      <vt:lpstr>트랙 주행</vt:lpstr>
      <vt:lpstr>트랙 주행</vt:lpstr>
      <vt:lpstr>트랙 주행</vt:lpstr>
      <vt:lpstr>트래픽 콘 주행</vt:lpstr>
      <vt:lpstr>트래픽 콘 주행</vt:lpstr>
      <vt:lpstr>트래픽 콘 주행</vt:lpstr>
      <vt:lpstr>트래픽 콘 주행</vt:lpstr>
      <vt:lpstr>트래픽 콘 주행</vt:lpstr>
      <vt:lpstr>트래픽 콘 주행</vt:lpstr>
      <vt:lpstr>트래픽 콘 주행</vt:lpstr>
      <vt:lpstr>트래픽 콘 주행</vt:lpstr>
      <vt:lpstr>라인 트레이서</vt:lpstr>
      <vt:lpstr>라인 트레이서</vt:lpstr>
      <vt:lpstr>라인 트레이서</vt:lpstr>
      <vt:lpstr>라인 트레이서</vt:lpstr>
      <vt:lpstr>라인 트레이서</vt:lpstr>
      <vt:lpstr>라인 트레이서</vt:lpstr>
      <vt:lpstr>라인 트레이서</vt:lpstr>
      <vt:lpstr>라인 트레이서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hanback</dc:creator>
  <cp:lastModifiedBy>Hyunwoo</cp:lastModifiedBy>
  <cp:revision>448</cp:revision>
  <dcterms:created xsi:type="dcterms:W3CDTF">2020-03-24T00:53:35Z</dcterms:created>
  <dcterms:modified xsi:type="dcterms:W3CDTF">2020-06-29T04:46:08Z</dcterms:modified>
</cp:coreProperties>
</file>